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5" r:id="rId9"/>
    <p:sldId id="266" r:id="rId10"/>
    <p:sldId id="267" r:id="rId11"/>
    <p:sldId id="268" r:id="rId12"/>
    <p:sldId id="280" r:id="rId13"/>
    <p:sldId id="281" r:id="rId14"/>
    <p:sldId id="269" r:id="rId15"/>
    <p:sldId id="282" r:id="rId16"/>
    <p:sldId id="270" r:id="rId17"/>
    <p:sldId id="271" r:id="rId18"/>
    <p:sldId id="272" r:id="rId19"/>
    <p:sldId id="273" r:id="rId20"/>
    <p:sldId id="274" r:id="rId21"/>
    <p:sldId id="275" r:id="rId22"/>
    <p:sldId id="283" r:id="rId23"/>
    <p:sldId id="284" r:id="rId24"/>
    <p:sldId id="276" r:id="rId25"/>
    <p:sldId id="277" r:id="rId26"/>
    <p:sldId id="285" r:id="rId27"/>
    <p:sldId id="278" r:id="rId28"/>
    <p:sldId id="279" r:id="rId29"/>
    <p:sldId id="286" r:id="rId30"/>
    <p:sldId id="288" r:id="rId31"/>
    <p:sldId id="289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5AD9B6-D904-4AB7-B090-9B5BFB4AC974}" type="datetimeFigureOut">
              <a:rPr lang="fr-FR" smtClean="0"/>
              <a:t>07/09/2020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D6AA7B-4382-4DCD-AFB2-3F2C844C49C8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343927"/>
            <a:ext cx="8229600" cy="1828800"/>
          </a:xfrm>
        </p:spPr>
        <p:txBody>
          <a:bodyPr/>
          <a:lstStyle/>
          <a:p>
            <a:r>
              <a:rPr lang="fr-FR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OUTILS DU TRADUCTEUR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/>
          </a:p>
          <a:p>
            <a:pPr algn="ctr"/>
            <a:endParaRPr lang="fr-FR" dirty="0"/>
          </a:p>
          <a:p>
            <a:pPr algn="ctr">
              <a:buNone/>
            </a:pPr>
            <a:r>
              <a:rPr lang="fr-FR" sz="4100" dirty="0">
                <a:solidFill>
                  <a:srgbClr val="FFFF66"/>
                </a:solidFill>
                <a:latin typeface="+mj-lt"/>
              </a:rPr>
              <a:t>Exemples de modulation lexicale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Traduction par métonymie (glissement d’un mot à l’autre)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002060"/>
              </a:buClr>
              <a:buNone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 err="1">
                <a:solidFill>
                  <a:srgbClr val="002060"/>
                </a:solidFill>
              </a:rPr>
              <a:t>Frog</a:t>
            </a:r>
            <a:r>
              <a:rPr lang="fr-FR" dirty="0">
                <a:solidFill>
                  <a:srgbClr val="002060"/>
                </a:solidFill>
              </a:rPr>
              <a:t> legs</a:t>
            </a: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Des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cuisses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de grenouille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 </a:t>
            </a: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The country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needs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hands</a:t>
            </a:r>
          </a:p>
          <a:p>
            <a:pPr>
              <a:buClr>
                <a:srgbClr val="002060"/>
              </a:buClr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Le pays a besoins de bras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Qu’avons-nous fait ici?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Traduit le tout par une partie</a:t>
            </a: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Traduit une partie par un tout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Traduction par métonymie (glissement d’un mot à l’autre)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002060"/>
              </a:buClr>
              <a:buNone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Put the </a:t>
            </a:r>
            <a:r>
              <a:rPr lang="fr-FR" dirty="0" err="1">
                <a:solidFill>
                  <a:srgbClr val="002060"/>
                </a:solidFill>
              </a:rPr>
              <a:t>kettle</a:t>
            </a:r>
            <a:r>
              <a:rPr lang="fr-FR" dirty="0">
                <a:solidFill>
                  <a:srgbClr val="002060"/>
                </a:solidFill>
              </a:rPr>
              <a:t> on</a:t>
            </a: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Mets l’eau à bouillir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Qu’avons-nous fait ici?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Traduit un instrument par le résultat</a:t>
            </a: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6644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Traduction par changement de point de vue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002060"/>
              </a:buClr>
              <a:buNone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I miss </a:t>
            </a:r>
            <a:r>
              <a:rPr lang="fr-FR" dirty="0" err="1">
                <a:solidFill>
                  <a:srgbClr val="002060"/>
                </a:solidFill>
              </a:rPr>
              <a:t>you</a:t>
            </a:r>
            <a:r>
              <a:rPr lang="fr-FR" dirty="0">
                <a:solidFill>
                  <a:srgbClr val="002060"/>
                </a:solidFill>
              </a:rPr>
              <a:t>.</a:t>
            </a: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Tu me manques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8435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Traduction par un contraire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 err="1">
                <a:solidFill>
                  <a:srgbClr val="002060"/>
                </a:solidFill>
              </a:rPr>
              <a:t>Stay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here</a:t>
            </a: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Ne bouge pas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Don’t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stop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working</a:t>
            </a: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Continue à travailler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Qu’avons-nous fait ici?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Traduit une forme affirmative par une forme négative</a:t>
            </a: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Traduit une forme négative par une forme affirmative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Traduction par équivalence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 err="1">
                <a:solidFill>
                  <a:srgbClr val="002060"/>
                </a:solidFill>
              </a:rPr>
              <a:t>Birds</a:t>
            </a:r>
            <a:r>
              <a:rPr lang="fr-FR" dirty="0">
                <a:solidFill>
                  <a:srgbClr val="002060"/>
                </a:solidFill>
              </a:rPr>
              <a:t> of a </a:t>
            </a:r>
            <a:r>
              <a:rPr lang="fr-FR" dirty="0" err="1">
                <a:solidFill>
                  <a:srgbClr val="002060"/>
                </a:solidFill>
              </a:rPr>
              <a:t>feather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flock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together</a:t>
            </a:r>
            <a:r>
              <a:rPr lang="fr-FR" dirty="0">
                <a:solidFill>
                  <a:srgbClr val="002060"/>
                </a:solidFill>
              </a:rPr>
              <a:t>.</a:t>
            </a: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Qui se ressemble, s’assemble.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Qu’avons-nous fait ici?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Traduit un proverbe dans la langue de départ par une équivalence dans la langue d’arrivée.</a:t>
            </a: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288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74202"/>
            <a:ext cx="8229600" cy="4709160"/>
          </a:xfrm>
        </p:spPr>
        <p:txBody>
          <a:bodyPr/>
          <a:lstStyle/>
          <a:p>
            <a:pPr algn="ctr">
              <a:buNone/>
            </a:pPr>
            <a:endParaRPr lang="fr-FR" sz="4100" dirty="0">
              <a:solidFill>
                <a:srgbClr val="FFFF66"/>
              </a:solidFill>
              <a:latin typeface="+mj-lt"/>
            </a:endParaRPr>
          </a:p>
          <a:p>
            <a:pPr algn="ctr">
              <a:buNone/>
            </a:pPr>
            <a:r>
              <a:rPr lang="fr-FR" sz="4100" dirty="0">
                <a:solidFill>
                  <a:srgbClr val="FFFF66"/>
                </a:solidFill>
                <a:latin typeface="+mj-lt"/>
              </a:rPr>
              <a:t>Exemples de modulation syntaxique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Commutation des déterminants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He </a:t>
            </a:r>
            <a:r>
              <a:rPr lang="fr-FR" dirty="0" err="1">
                <a:solidFill>
                  <a:srgbClr val="002060"/>
                </a:solidFill>
              </a:rPr>
              <a:t>was</a:t>
            </a:r>
            <a:r>
              <a:rPr lang="fr-FR" dirty="0">
                <a:solidFill>
                  <a:srgbClr val="002060"/>
                </a:solidFill>
              </a:rPr>
              <a:t> holding </a:t>
            </a:r>
            <a:r>
              <a:rPr lang="fr-FR" dirty="0" err="1">
                <a:solidFill>
                  <a:srgbClr val="002060"/>
                </a:solidFill>
              </a:rPr>
              <a:t>her</a:t>
            </a:r>
            <a:r>
              <a:rPr lang="fr-FR" dirty="0">
                <a:solidFill>
                  <a:srgbClr val="002060"/>
                </a:solidFill>
              </a:rPr>
              <a:t> hand</a:t>
            </a: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Il </a:t>
            </a:r>
            <a:r>
              <a:rPr lang="fr-FR">
                <a:solidFill>
                  <a:schemeClr val="bg1"/>
                </a:solidFill>
                <a:sym typeface="Wingdings" pitchFamily="2" charset="2"/>
              </a:rPr>
              <a:t>lui tenait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la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main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Smoking affects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your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health</a:t>
            </a: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Le tabac est mauvais pour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la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santé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dirty="0">
                <a:solidFill>
                  <a:srgbClr val="FF0000"/>
                </a:solidFill>
              </a:rPr>
              <a:t>Qu’avons-nous fait ici?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Traduit un déterminant possessif par un article défini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Le changement de nombre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On </a:t>
            </a:r>
            <a:r>
              <a:rPr lang="fr-FR" dirty="0" err="1">
                <a:solidFill>
                  <a:srgbClr val="002060"/>
                </a:solidFill>
              </a:rPr>
              <a:t>Mondays</a:t>
            </a: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Le lundi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Their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baggage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was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in the hall</a:t>
            </a:r>
          </a:p>
          <a:p>
            <a:pPr>
              <a:buClr>
                <a:srgbClr val="002060"/>
              </a:buClr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Leurs valises étaient dans l’entrée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dirty="0">
                <a:solidFill>
                  <a:srgbClr val="FF0000"/>
                </a:solidFill>
              </a:rPr>
              <a:t>Qu’a-t-on fait ici?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Traduit un pluriel par un singulier</a:t>
            </a:r>
          </a:p>
          <a:p>
            <a:endParaRPr lang="fr-FR" dirty="0"/>
          </a:p>
          <a:p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</a:t>
            </a: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	Traduit un singulier par un pluriel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OUTIL #3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r>
              <a:rPr lang="fr-FR" b="1" dirty="0">
                <a:solidFill>
                  <a:srgbClr val="7030A0"/>
                </a:solidFill>
              </a:rPr>
              <a:t>LE CHASS</a:t>
            </a:r>
            <a:r>
              <a:rPr lang="fr-FR" b="1" dirty="0">
                <a:solidFill>
                  <a:srgbClr val="7030A0"/>
                </a:solidFill>
                <a:latin typeface="Book Antiqua"/>
              </a:rPr>
              <a:t>É-CROIS</a:t>
            </a:r>
            <a:r>
              <a:rPr lang="fr-FR" b="1" dirty="0">
                <a:solidFill>
                  <a:srgbClr val="7030A0"/>
                </a:solidFill>
              </a:rPr>
              <a:t>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OUTIL #1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3883" y="1124744"/>
            <a:ext cx="8229600" cy="470916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b="1" dirty="0">
                <a:solidFill>
                  <a:srgbClr val="7030A0"/>
                </a:solidFill>
              </a:rPr>
              <a:t>LA TRANSPOSITION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Qu’est-ce que le chassé-croisé?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15328" cy="4525963"/>
          </a:xfrm>
        </p:spPr>
        <p:txBody>
          <a:bodyPr/>
          <a:lstStyle/>
          <a:p>
            <a:endParaRPr lang="fr-FR" dirty="0">
              <a:solidFill>
                <a:schemeClr val="bg1"/>
              </a:solidFill>
            </a:endParaRPr>
          </a:p>
          <a:p>
            <a:pPr algn="just"/>
            <a:r>
              <a:rPr lang="fr-FR" dirty="0">
                <a:solidFill>
                  <a:schemeClr val="bg1"/>
                </a:solidFill>
              </a:rPr>
              <a:t>Le chassé-croisé correspond à une double transposition (groupe prépositionnel ou particule transposée en verbe, et verbe transposé en groupe prépositionnel) associée à une modulation par inversion des étapes.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002060"/>
                </a:solidFill>
              </a:rPr>
              <a:t>He		</a:t>
            </a:r>
            <a:r>
              <a:rPr lang="fr-FR" u="sng" dirty="0" err="1">
                <a:solidFill>
                  <a:srgbClr val="002060"/>
                </a:solidFill>
              </a:rPr>
              <a:t>swam</a:t>
            </a:r>
            <a:r>
              <a:rPr lang="fr-FR" dirty="0">
                <a:solidFill>
                  <a:srgbClr val="002060"/>
                </a:solidFill>
              </a:rPr>
              <a:t>	</a:t>
            </a:r>
            <a:r>
              <a:rPr lang="fr-FR" u="sng" dirty="0" err="1">
                <a:solidFill>
                  <a:srgbClr val="002060"/>
                </a:solidFill>
              </a:rPr>
              <a:t>across</a:t>
            </a:r>
            <a:r>
              <a:rPr lang="fr-FR" dirty="0">
                <a:solidFill>
                  <a:srgbClr val="002060"/>
                </a:solidFill>
              </a:rPr>
              <a:t>	the river</a:t>
            </a: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Il			a traversé	la rivière	à la nage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786050" y="3571876"/>
            <a:ext cx="3857652" cy="1214446"/>
          </a:xfrm>
          <a:prstGeom prst="straightConnector1">
            <a:avLst/>
          </a:prstGeom>
          <a:ln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10800000" flipV="1">
            <a:off x="3214678" y="3571876"/>
            <a:ext cx="150019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dirty="0">
                <a:solidFill>
                  <a:srgbClr val="002060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Le chassé-croisé est dit elliptique quand la manière n’est pas traduite parce qu’évidente ou inutile.</a:t>
            </a:r>
          </a:p>
          <a:p>
            <a:pPr>
              <a:buNone/>
            </a:pPr>
            <a:r>
              <a:rPr lang="fr-FR" dirty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fr-FR" dirty="0">
                <a:solidFill>
                  <a:srgbClr val="002060"/>
                </a:solidFill>
              </a:rPr>
              <a:t>The </a:t>
            </a:r>
            <a:r>
              <a:rPr lang="fr-FR" dirty="0" err="1">
                <a:solidFill>
                  <a:srgbClr val="002060"/>
                </a:solidFill>
              </a:rPr>
              <a:t>birds</a:t>
            </a:r>
            <a:r>
              <a:rPr lang="fr-FR" dirty="0">
                <a:solidFill>
                  <a:srgbClr val="002060"/>
                </a:solidFill>
              </a:rPr>
              <a:t>		</a:t>
            </a:r>
            <a:r>
              <a:rPr lang="fr-FR" u="sng" dirty="0" err="1">
                <a:solidFill>
                  <a:srgbClr val="002060"/>
                </a:solidFill>
              </a:rPr>
              <a:t>flew</a:t>
            </a:r>
            <a:r>
              <a:rPr lang="fr-FR" dirty="0">
                <a:solidFill>
                  <a:srgbClr val="002060"/>
                </a:solidFill>
              </a:rPr>
              <a:t>	</a:t>
            </a:r>
            <a:r>
              <a:rPr lang="fr-FR" u="sng" dirty="0" err="1">
                <a:solidFill>
                  <a:srgbClr val="002060"/>
                </a:solidFill>
              </a:rPr>
              <a:t>across</a:t>
            </a:r>
            <a:r>
              <a:rPr lang="fr-FR" dirty="0">
                <a:solidFill>
                  <a:srgbClr val="002060"/>
                </a:solidFill>
              </a:rPr>
              <a:t>	the sky</a:t>
            </a: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Les oiseaux traversèrent le ciel </a:t>
            </a:r>
            <a:r>
              <a:rPr lang="fr-FR" strike="sngStrike" dirty="0">
                <a:solidFill>
                  <a:schemeClr val="bg1"/>
                </a:solidFill>
              </a:rPr>
              <a:t>en volant</a:t>
            </a:r>
          </a:p>
        </p:txBody>
      </p:sp>
      <p:cxnSp>
        <p:nvCxnSpPr>
          <p:cNvPr id="5" name="Connecteur droit avec flèche 4"/>
          <p:cNvCxnSpPr>
            <a:cxnSpLocks/>
          </p:cNvCxnSpPr>
          <p:nvPr/>
        </p:nvCxnSpPr>
        <p:spPr>
          <a:xfrm>
            <a:off x="3203848" y="1916832"/>
            <a:ext cx="2736304" cy="1130404"/>
          </a:xfrm>
          <a:prstGeom prst="straightConnector1">
            <a:avLst/>
          </a:prstGeom>
          <a:ln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cxnSpLocks/>
          </p:cNvCxnSpPr>
          <p:nvPr/>
        </p:nvCxnSpPr>
        <p:spPr>
          <a:xfrm flipH="1">
            <a:off x="3059832" y="1916832"/>
            <a:ext cx="1006972" cy="1202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3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942"/>
            <a:ext cx="9144000" cy="6836058"/>
          </a:xfrm>
        </p:spPr>
        <p:txBody>
          <a:bodyPr/>
          <a:lstStyle/>
          <a:p>
            <a:pPr>
              <a:buNone/>
            </a:pPr>
            <a:r>
              <a:rPr lang="fr-FR" dirty="0">
                <a:solidFill>
                  <a:srgbClr val="002060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On range également dans la catégorie du chassé-croisé les propositions </a:t>
            </a:r>
            <a:r>
              <a:rPr lang="fr-FR" dirty="0" err="1">
                <a:solidFill>
                  <a:schemeClr val="bg1"/>
                </a:solidFill>
              </a:rPr>
              <a:t>résultatives</a:t>
            </a:r>
            <a:r>
              <a:rPr lang="fr-FR" dirty="0">
                <a:solidFill>
                  <a:schemeClr val="bg1"/>
                </a:solidFill>
              </a:rPr>
              <a:t> :</a:t>
            </a: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  <a:p>
            <a:pPr lvl="1"/>
            <a:r>
              <a:rPr lang="fr-FR" sz="2800" dirty="0">
                <a:solidFill>
                  <a:srgbClr val="002060"/>
                </a:solidFill>
              </a:rPr>
              <a:t>He </a:t>
            </a:r>
            <a:r>
              <a:rPr lang="fr-FR" sz="2800" dirty="0" err="1">
                <a:solidFill>
                  <a:srgbClr val="002060"/>
                </a:solidFill>
              </a:rPr>
              <a:t>was</a:t>
            </a:r>
            <a:r>
              <a:rPr lang="fr-FR" sz="2800" dirty="0">
                <a:solidFill>
                  <a:srgbClr val="002060"/>
                </a:solidFill>
              </a:rPr>
              <a:t> shot </a:t>
            </a:r>
            <a:r>
              <a:rPr lang="fr-FR" sz="2800" dirty="0" err="1">
                <a:solidFill>
                  <a:srgbClr val="002060"/>
                </a:solidFill>
              </a:rPr>
              <a:t>dead</a:t>
            </a:r>
            <a:r>
              <a:rPr lang="fr-FR" sz="2800" dirty="0">
                <a:solidFill>
                  <a:srgbClr val="002060"/>
                </a:solidFill>
              </a:rPr>
              <a:t> : il a été tué par balle.</a:t>
            </a:r>
            <a:endParaRPr lang="en-US" sz="2800" dirty="0">
              <a:solidFill>
                <a:srgbClr val="002060"/>
              </a:solidFill>
            </a:endParaRPr>
          </a:p>
          <a:p>
            <a:pPr lvl="1"/>
            <a:r>
              <a:rPr lang="fr-FR" sz="2800" dirty="0" err="1">
                <a:solidFill>
                  <a:srgbClr val="002060"/>
                </a:solidFill>
              </a:rPr>
              <a:t>She</a:t>
            </a:r>
            <a:r>
              <a:rPr lang="fr-FR" sz="2800" dirty="0">
                <a:solidFill>
                  <a:srgbClr val="002060"/>
                </a:solidFill>
              </a:rPr>
              <a:t> sang the baby </a:t>
            </a:r>
            <a:r>
              <a:rPr lang="fr-FR" sz="2800" dirty="0" err="1">
                <a:solidFill>
                  <a:srgbClr val="002060"/>
                </a:solidFill>
              </a:rPr>
              <a:t>asleep</a:t>
            </a:r>
            <a:r>
              <a:rPr lang="fr-FR" sz="2800" dirty="0">
                <a:solidFill>
                  <a:srgbClr val="002060"/>
                </a:solidFill>
              </a:rPr>
              <a:t> : elle endormit l’enfant en chantant.</a:t>
            </a:r>
            <a:endParaRPr lang="en-US" sz="2800" dirty="0">
              <a:solidFill>
                <a:srgbClr val="002060"/>
              </a:solidFill>
            </a:endParaRPr>
          </a:p>
          <a:p>
            <a:pPr lvl="1"/>
            <a:r>
              <a:rPr lang="fr-FR" sz="2800" dirty="0">
                <a:solidFill>
                  <a:srgbClr val="002060"/>
                </a:solidFill>
              </a:rPr>
              <a:t>He </a:t>
            </a:r>
            <a:r>
              <a:rPr lang="fr-FR" sz="2800" dirty="0" err="1">
                <a:solidFill>
                  <a:srgbClr val="002060"/>
                </a:solidFill>
              </a:rPr>
              <a:t>shouted</a:t>
            </a:r>
            <a:r>
              <a:rPr lang="fr-FR" sz="2800" dirty="0">
                <a:solidFill>
                  <a:srgbClr val="002060"/>
                </a:solidFill>
              </a:rPr>
              <a:t> </a:t>
            </a:r>
            <a:r>
              <a:rPr lang="fr-FR" sz="2800" dirty="0" err="1">
                <a:solidFill>
                  <a:srgbClr val="002060"/>
                </a:solidFill>
              </a:rPr>
              <a:t>himself</a:t>
            </a:r>
            <a:r>
              <a:rPr lang="fr-FR" sz="2800" dirty="0">
                <a:solidFill>
                  <a:srgbClr val="002060"/>
                </a:solidFill>
              </a:rPr>
              <a:t> </a:t>
            </a:r>
            <a:r>
              <a:rPr lang="fr-FR" sz="2800" dirty="0" err="1">
                <a:solidFill>
                  <a:srgbClr val="002060"/>
                </a:solidFill>
              </a:rPr>
              <a:t>hoarse</a:t>
            </a:r>
            <a:r>
              <a:rPr lang="fr-FR" sz="2800" dirty="0">
                <a:solidFill>
                  <a:srgbClr val="002060"/>
                </a:solidFill>
              </a:rPr>
              <a:t> : il s’est enroué à force de crier.</a:t>
            </a:r>
            <a:endParaRPr lang="en-US" sz="2800" dirty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22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OUTIL #4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r>
              <a:rPr lang="fr-FR" b="1" dirty="0">
                <a:solidFill>
                  <a:srgbClr val="7030A0"/>
                </a:solidFill>
              </a:rPr>
              <a:t>L’</a:t>
            </a:r>
            <a:r>
              <a:rPr lang="fr-FR" b="1" dirty="0">
                <a:solidFill>
                  <a:srgbClr val="7030A0"/>
                </a:solidFill>
                <a:latin typeface="Book Antiqua"/>
              </a:rPr>
              <a:t>ÉTOFFEMENT</a:t>
            </a:r>
            <a:endParaRPr lang="fr-F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Qu’est-ce que l’</a:t>
            </a:r>
            <a:r>
              <a:rPr lang="fr-FR" dirty="0" err="1">
                <a:solidFill>
                  <a:srgbClr val="FF0000"/>
                </a:solidFill>
              </a:rPr>
              <a:t>étoffement</a:t>
            </a:r>
            <a:r>
              <a:rPr lang="fr-FR" dirty="0">
                <a:solidFill>
                  <a:srgbClr val="FF0000"/>
                </a:solidFill>
              </a:rPr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Il y a </a:t>
            </a:r>
            <a:r>
              <a:rPr lang="fr-FR" dirty="0" err="1">
                <a:solidFill>
                  <a:schemeClr val="bg1"/>
                </a:solidFill>
              </a:rPr>
              <a:t>étoffement</a:t>
            </a:r>
            <a:r>
              <a:rPr lang="fr-FR" dirty="0">
                <a:solidFill>
                  <a:schemeClr val="bg1"/>
                </a:solidFill>
              </a:rPr>
              <a:t> lorsqu’en traduisant, on ajoute un ou plusieurs termes porteurs de sens pour expliciter la phrase.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rgbClr val="00B050"/>
                </a:solidFill>
              </a:rPr>
              <a:t>Exemples:</a:t>
            </a: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</a:t>
            </a:r>
            <a:r>
              <a:rPr lang="fr-FR" dirty="0">
                <a:solidFill>
                  <a:srgbClr val="002060"/>
                </a:solidFill>
              </a:rPr>
              <a:t>to </a:t>
            </a:r>
            <a:r>
              <a:rPr lang="fr-FR" dirty="0" err="1">
                <a:solidFill>
                  <a:srgbClr val="002060"/>
                </a:solidFill>
              </a:rPr>
              <a:t>his</a:t>
            </a:r>
            <a:r>
              <a:rPr lang="fr-FR" dirty="0">
                <a:solidFill>
                  <a:srgbClr val="002060"/>
                </a:solidFill>
              </a:rPr>
              <a:t> surprise 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à sa grande surprise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the man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next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to me 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l’homme assis à côté de moi</a:t>
            </a:r>
            <a:endParaRPr lang="fr-FR" dirty="0">
              <a:solidFill>
                <a:srgbClr val="00B05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37160" indent="0">
              <a:buNone/>
            </a:pPr>
            <a:r>
              <a:rPr lang="fr-FR" dirty="0">
                <a:solidFill>
                  <a:schemeClr val="bg1"/>
                </a:solidFill>
              </a:rPr>
              <a:t>Attention !! Ne pas confondre avec le développement, qui consiste à utiliser plus de mots ; mais sans rien ajouter au sens :</a:t>
            </a:r>
          </a:p>
          <a:p>
            <a:pPr marL="137160" indent="0">
              <a:buNone/>
            </a:pPr>
            <a:endParaRPr lang="fr-FR" dirty="0">
              <a:solidFill>
                <a:srgbClr val="002060"/>
              </a:solidFill>
            </a:endParaRPr>
          </a:p>
          <a:p>
            <a:pPr marL="137160" indent="0">
              <a:buNone/>
            </a:pPr>
            <a:r>
              <a:rPr lang="fr-FR" dirty="0">
                <a:solidFill>
                  <a:srgbClr val="002060"/>
                </a:solidFill>
              </a:rPr>
              <a:t>-	a </a:t>
            </a:r>
            <a:r>
              <a:rPr lang="fr-FR" dirty="0" err="1">
                <a:solidFill>
                  <a:srgbClr val="002060"/>
                </a:solidFill>
              </a:rPr>
              <a:t>pencil</a:t>
            </a:r>
            <a:r>
              <a:rPr lang="fr-FR" dirty="0">
                <a:solidFill>
                  <a:srgbClr val="002060"/>
                </a:solidFill>
              </a:rPr>
              <a:t>: </a:t>
            </a:r>
            <a:r>
              <a:rPr lang="fr-FR" dirty="0">
                <a:solidFill>
                  <a:schemeClr val="bg1"/>
                </a:solidFill>
              </a:rPr>
              <a:t>un crayon à papier.</a:t>
            </a:r>
          </a:p>
          <a:p>
            <a:pPr marL="13716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723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OUTIL #5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r>
              <a:rPr lang="fr-FR" b="1" dirty="0">
                <a:solidFill>
                  <a:srgbClr val="7030A0"/>
                </a:solidFill>
              </a:rPr>
              <a:t>L’EFFACEMENT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Qu’est-ce que l’effacement?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>
                <a:solidFill>
                  <a:schemeClr val="bg1"/>
                </a:solidFill>
              </a:rPr>
              <a:t>C’est un processus inverse de l’</a:t>
            </a:r>
            <a:r>
              <a:rPr lang="fr-FR" dirty="0" err="1">
                <a:solidFill>
                  <a:schemeClr val="bg1"/>
                </a:solidFill>
              </a:rPr>
              <a:t>étoffement</a:t>
            </a:r>
            <a:r>
              <a:rPr lang="fr-FR" dirty="0">
                <a:solidFill>
                  <a:schemeClr val="bg1"/>
                </a:solidFill>
              </a:rPr>
              <a:t> : en traduisant, on rend implicite un terme, la traduction est la plus courte parce qu’un ou plusieurs termes porteurs de sens ont été omis.</a:t>
            </a:r>
          </a:p>
          <a:p>
            <a:pPr algn="just"/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rgbClr val="00B050"/>
                </a:solidFill>
              </a:rPr>
              <a:t>Exemples:</a:t>
            </a: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</a:t>
            </a:r>
            <a:r>
              <a:rPr lang="fr-FR" dirty="0">
                <a:solidFill>
                  <a:srgbClr val="002060"/>
                </a:solidFill>
              </a:rPr>
              <a:t>I </a:t>
            </a:r>
            <a:r>
              <a:rPr lang="fr-FR" dirty="0" err="1">
                <a:solidFill>
                  <a:srgbClr val="002060"/>
                </a:solidFill>
              </a:rPr>
              <a:t>could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hear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them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je les entendais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to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work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long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hours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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faire des heures</a:t>
            </a:r>
            <a:endParaRPr lang="fr-FR" dirty="0">
              <a:solidFill>
                <a:srgbClr val="00B050"/>
              </a:solidFill>
            </a:endParaRPr>
          </a:p>
          <a:p>
            <a:pPr algn="just"/>
            <a:endParaRPr lang="fr-FR" dirty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37160" indent="0" algn="just">
              <a:buNone/>
            </a:pPr>
            <a:r>
              <a:rPr lang="fr-FR" dirty="0">
                <a:solidFill>
                  <a:schemeClr val="bg1"/>
                </a:solidFill>
              </a:rPr>
              <a:t>Attention !! Ne pas confondre avec la réduction, qui consiste à traduire avec moins de mots, mais sans perte de sens :</a:t>
            </a:r>
          </a:p>
          <a:p>
            <a:pPr marL="137160" indent="0" algn="just">
              <a:buNone/>
            </a:pPr>
            <a:r>
              <a:rPr lang="fr-FR" dirty="0">
                <a:solidFill>
                  <a:srgbClr val="002060"/>
                </a:solidFill>
              </a:rPr>
              <a:t>-	a short </a:t>
            </a:r>
            <a:r>
              <a:rPr lang="fr-FR" dirty="0" err="1">
                <a:solidFill>
                  <a:srgbClr val="002060"/>
                </a:solidFill>
              </a:rPr>
              <a:t>cut</a:t>
            </a:r>
            <a:r>
              <a:rPr lang="fr-FR" dirty="0">
                <a:solidFill>
                  <a:srgbClr val="002060"/>
                </a:solidFill>
              </a:rPr>
              <a:t>:</a:t>
            </a:r>
            <a:r>
              <a:rPr lang="fr-FR" dirty="0">
                <a:solidFill>
                  <a:schemeClr val="bg1"/>
                </a:solidFill>
              </a:rPr>
              <a:t> un raccourci.</a:t>
            </a:r>
          </a:p>
          <a:p>
            <a:pPr marL="137160" indent="0" algn="just">
              <a:buNone/>
            </a:pPr>
            <a:r>
              <a:rPr lang="fr-FR" dirty="0">
                <a:solidFill>
                  <a:srgbClr val="002060"/>
                </a:solidFill>
              </a:rPr>
              <a:t>-	A </a:t>
            </a:r>
            <a:r>
              <a:rPr lang="fr-FR" dirty="0" err="1">
                <a:solidFill>
                  <a:srgbClr val="002060"/>
                </a:solidFill>
              </a:rPr>
              <a:t>rear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view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mirror</a:t>
            </a:r>
            <a:r>
              <a:rPr lang="fr-FR" dirty="0">
                <a:solidFill>
                  <a:srgbClr val="002060"/>
                </a:solidFill>
              </a:rPr>
              <a:t>: </a:t>
            </a:r>
            <a:r>
              <a:rPr lang="fr-FR" dirty="0">
                <a:solidFill>
                  <a:schemeClr val="bg1"/>
                </a:solidFill>
              </a:rPr>
              <a:t>un rétroviseur.</a:t>
            </a:r>
          </a:p>
          <a:p>
            <a:pPr marL="137160" indent="0" algn="just">
              <a:buNone/>
            </a:pPr>
            <a:endParaRPr lang="fr-FR" dirty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779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Qu’est-ce que la transposition?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70916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algn="just"/>
            <a:r>
              <a:rPr lang="fr-FR" dirty="0">
                <a:solidFill>
                  <a:schemeClr val="bg1"/>
                </a:solidFill>
              </a:rPr>
              <a:t>C’est un procédé qui consiste à traduire un terme ou une expression d’une certaine nature grammaticale par un terme ou une expression française de nature différente.</a:t>
            </a:r>
          </a:p>
          <a:p>
            <a:pPr algn="just"/>
            <a:endParaRPr lang="fr-FR" dirty="0">
              <a:solidFill>
                <a:schemeClr val="bg1"/>
              </a:solidFill>
            </a:endParaRPr>
          </a:p>
          <a:p>
            <a:pPr algn="just"/>
            <a:r>
              <a:rPr lang="fr-FR" dirty="0">
                <a:solidFill>
                  <a:srgbClr val="00B050"/>
                </a:solidFill>
              </a:rPr>
              <a:t>X dans la langue de départ donne Y dans la langue d’arrivée; sans perte de sens bien sûr!!</a:t>
            </a:r>
          </a:p>
          <a:p>
            <a:endParaRPr lang="fr-F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OUTIL #6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r>
              <a:rPr lang="fr-FR" b="1" dirty="0">
                <a:solidFill>
                  <a:srgbClr val="7030A0"/>
                </a:solidFill>
              </a:rPr>
              <a:t>LE RÉTABLISSEMENT</a:t>
            </a:r>
          </a:p>
        </p:txBody>
      </p:sp>
    </p:spTree>
    <p:extLst>
      <p:ext uri="{BB962C8B-B14F-4D97-AF65-F5344CB8AC3E}">
        <p14:creationId xmlns:p14="http://schemas.microsoft.com/office/powerpoint/2010/main" val="261436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Qu’est-ce que le rétablissement?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>
                <a:solidFill>
                  <a:schemeClr val="bg1"/>
                </a:solidFill>
              </a:rPr>
              <a:t>Il consiste à remettre dans la traduction française un élément qui était sous-entendu dans le texte anglais :</a:t>
            </a:r>
          </a:p>
          <a:p>
            <a:r>
              <a:rPr lang="fr-FR" dirty="0">
                <a:solidFill>
                  <a:srgbClr val="00B050"/>
                </a:solidFill>
              </a:rPr>
              <a:t>Exemples:</a:t>
            </a: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	</a:t>
            </a:r>
            <a:r>
              <a:rPr lang="fr-FR" dirty="0" err="1">
                <a:solidFill>
                  <a:srgbClr val="002060"/>
                </a:solidFill>
              </a:rPr>
              <a:t>See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anything</a:t>
            </a:r>
            <a:r>
              <a:rPr lang="fr-FR" dirty="0">
                <a:solidFill>
                  <a:srgbClr val="002060"/>
                </a:solidFill>
              </a:rPr>
              <a:t>? 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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Tu vois quelque chose?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The book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you’re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reading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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Le livre que tu lis.</a:t>
            </a:r>
            <a:endParaRPr lang="fr-FR" dirty="0">
              <a:solidFill>
                <a:srgbClr val="00B050"/>
              </a:solidFill>
            </a:endParaRPr>
          </a:p>
          <a:p>
            <a:pPr algn="just"/>
            <a:endParaRPr lang="fr-FR" dirty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60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EXEMPLES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>
                <a:solidFill>
                  <a:srgbClr val="FFC000"/>
                </a:solidFill>
                <a:latin typeface="+mn-lt"/>
              </a:rPr>
              <a:t>La Traduction des adjectifs</a:t>
            </a:r>
            <a:br>
              <a:rPr lang="fr-FR" dirty="0">
                <a:solidFill>
                  <a:srgbClr val="FFC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A </a:t>
            </a:r>
            <a:r>
              <a:rPr lang="fr-FR" dirty="0" err="1">
                <a:solidFill>
                  <a:srgbClr val="002060"/>
                </a:solidFill>
              </a:rPr>
              <a:t>blue</a:t>
            </a:r>
            <a:r>
              <a:rPr lang="fr-FR" dirty="0">
                <a:solidFill>
                  <a:srgbClr val="002060"/>
                </a:solidFill>
              </a:rPr>
              <a:t>-</a:t>
            </a:r>
            <a:r>
              <a:rPr lang="fr-FR" dirty="0" err="1">
                <a:solidFill>
                  <a:srgbClr val="002060"/>
                </a:solidFill>
              </a:rPr>
              <a:t>eyed</a:t>
            </a:r>
            <a:r>
              <a:rPr lang="fr-FR" dirty="0">
                <a:solidFill>
                  <a:srgbClr val="002060"/>
                </a:solidFill>
              </a:rPr>
              <a:t> girl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	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une fille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aux yeux bleus</a:t>
            </a:r>
          </a:p>
          <a:p>
            <a:pPr>
              <a:buNone/>
            </a:pPr>
            <a:endParaRPr lang="fr-FR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A </a:t>
            </a:r>
            <a:r>
              <a:rPr lang="fr-FR" dirty="0" err="1">
                <a:solidFill>
                  <a:srgbClr val="002060"/>
                </a:solidFill>
              </a:rPr>
              <a:t>concrete</a:t>
            </a:r>
            <a:r>
              <a:rPr lang="fr-FR" dirty="0">
                <a:solidFill>
                  <a:srgbClr val="002060"/>
                </a:solidFill>
              </a:rPr>
              <a:t> building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	    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un immeuble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en béton</a:t>
            </a:r>
          </a:p>
          <a:p>
            <a:pPr>
              <a:buNone/>
            </a:pPr>
            <a:endParaRPr lang="fr-FR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An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unprecedented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situation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		 une situation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sans précédent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Qu’avons-nous donc fait dans ces trois exemples?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>
              <a:buNone/>
            </a:pPr>
            <a:r>
              <a:rPr lang="fr-FR" dirty="0">
                <a:solidFill>
                  <a:srgbClr val="FFC000"/>
                </a:solidFill>
                <a:sym typeface="Wingdings" pitchFamily="2" charset="2"/>
              </a:rPr>
              <a:t>	</a:t>
            </a: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Nous avons traduit un adjectif par un groupe prépositionnel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Traduction de l’adverbe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00174"/>
            <a:ext cx="4040188" cy="4625989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/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/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/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 err="1">
                <a:solidFill>
                  <a:srgbClr val="002060"/>
                </a:solidFill>
              </a:rPr>
              <a:t>Pathetically</a:t>
            </a: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d’un ton pathétique</a:t>
            </a: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She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said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,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uncertainly</a:t>
            </a: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dit-elle,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indécise</a:t>
            </a: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I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finally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opened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the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can</a:t>
            </a: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J’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ai fini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par ouvrir la canette.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4625989"/>
          </a:xfrm>
        </p:spPr>
        <p:txBody>
          <a:bodyPr/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	Qu’avons-nous fait ici?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Adverbe </a:t>
            </a: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	groupe 			prépositionnel</a:t>
            </a: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Adverbe 	adjectif</a:t>
            </a: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Adverbe 	verbe</a:t>
            </a:r>
          </a:p>
          <a:p>
            <a:pPr>
              <a:buNone/>
            </a:pP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+mn-lt"/>
              </a:rPr>
              <a:t>La Traduction du verbe</a:t>
            </a:r>
            <a:endParaRPr lang="fr-FR" sz="2800" dirty="0">
              <a:latin typeface="+mn-lt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00174"/>
            <a:ext cx="4040188" cy="4625989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If </a:t>
            </a:r>
            <a:r>
              <a:rPr lang="fr-FR" dirty="0" err="1">
                <a:solidFill>
                  <a:srgbClr val="002060"/>
                </a:solidFill>
              </a:rPr>
              <a:t>you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happen</a:t>
            </a:r>
            <a:r>
              <a:rPr lang="fr-FR" dirty="0">
                <a:solidFill>
                  <a:srgbClr val="002060"/>
                </a:solidFill>
              </a:rPr>
              <a:t> to </a:t>
            </a:r>
            <a:r>
              <a:rPr lang="fr-FR" dirty="0" err="1">
                <a:solidFill>
                  <a:srgbClr val="002060"/>
                </a:solidFill>
              </a:rPr>
              <a:t>see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her</a:t>
            </a:r>
            <a:endParaRPr lang="fr-FR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Si,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par hasard,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tu la voyais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 </a:t>
            </a: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You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may</a:t>
            </a:r>
            <a:r>
              <a:rPr lang="fr-FR" dirty="0">
                <a:solidFill>
                  <a:srgbClr val="002060"/>
                </a:solidFill>
                <a:sym typeface="Wingdings" pitchFamily="2" charset="2"/>
              </a:rPr>
              <a:t> have </a:t>
            </a:r>
            <a:r>
              <a:rPr lang="fr-FR" dirty="0" err="1">
                <a:solidFill>
                  <a:srgbClr val="002060"/>
                </a:solidFill>
                <a:sym typeface="Wingdings" pitchFamily="2" charset="2"/>
              </a:rPr>
              <a:t>noticed</a:t>
            </a:r>
            <a:endParaRPr lang="fr-FR" dirty="0">
              <a:solidFill>
                <a:srgbClr val="002060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r>
              <a:rPr lang="fr-FR" dirty="0">
                <a:sym typeface="Wingdings" pitchFamily="2" charset="2"/>
              </a:rPr>
              <a:t>	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 Vous avez </a:t>
            </a:r>
            <a:r>
              <a:rPr lang="fr-FR" u="sng" dirty="0">
                <a:solidFill>
                  <a:schemeClr val="bg1"/>
                </a:solidFill>
                <a:sym typeface="Wingdings" pitchFamily="2" charset="2"/>
              </a:rPr>
              <a:t>peut-être</a:t>
            </a:r>
            <a:r>
              <a:rPr lang="fr-FR" dirty="0">
                <a:solidFill>
                  <a:schemeClr val="bg1"/>
                </a:solidFill>
                <a:sym typeface="Wingdings" pitchFamily="2" charset="2"/>
              </a:rPr>
              <a:t> remarqué</a:t>
            </a:r>
            <a:endParaRPr lang="fr-FR" u="sng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buClr>
                <a:srgbClr val="002060"/>
              </a:buClr>
              <a:buNone/>
            </a:pPr>
            <a:endParaRPr lang="fr-FR" dirty="0">
              <a:sym typeface="Wingdings" pitchFamily="2" charset="2"/>
            </a:endParaRPr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4625989"/>
          </a:xfrm>
        </p:spPr>
        <p:txBody>
          <a:bodyPr/>
          <a:lstStyle/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Qu’avons-nous fait ici?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</a:rPr>
              <a:t>Verbe </a:t>
            </a: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	groupe 			prépositionnel</a:t>
            </a: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endParaRPr lang="fr-FR" dirty="0">
              <a:solidFill>
                <a:srgbClr val="00B050"/>
              </a:solidFill>
              <a:sym typeface="Wingdings" pitchFamily="2" charset="2"/>
            </a:endParaRPr>
          </a:p>
          <a:p>
            <a:pPr>
              <a:buNone/>
            </a:pPr>
            <a:r>
              <a:rPr lang="fr-FR" dirty="0">
                <a:solidFill>
                  <a:srgbClr val="00B050"/>
                </a:solidFill>
                <a:sym typeface="Wingdings" pitchFamily="2" charset="2"/>
              </a:rPr>
              <a:t>Verbe 	adverbe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OUTIL #2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813827"/>
            <a:ext cx="8229600" cy="4709160"/>
          </a:xfrm>
        </p:spPr>
        <p:txBody>
          <a:bodyPr/>
          <a:lstStyle/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r>
              <a:rPr lang="fr-FR" b="1" dirty="0">
                <a:solidFill>
                  <a:srgbClr val="7030A0"/>
                </a:solidFill>
              </a:rPr>
              <a:t>LA MODULATION</a:t>
            </a:r>
          </a:p>
          <a:p>
            <a:endParaRPr lang="fr-F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Qu’est-ce que la modulation?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>
              <a:solidFill>
                <a:schemeClr val="bg1"/>
              </a:solidFill>
            </a:endParaRPr>
          </a:p>
          <a:p>
            <a:pPr algn="just"/>
            <a:r>
              <a:rPr lang="fr-FR" dirty="0">
                <a:solidFill>
                  <a:schemeClr val="bg1"/>
                </a:solidFill>
              </a:rPr>
              <a:t>Il y a modulation lorsque la traduction française a le même sens que l’original anglais, mais la situation est envisagée de façon différente. La modulation peut-être lexicale (concernant le vocabulaire) ou syntaxique (concernant la construction). </a:t>
            </a:r>
            <a:r>
              <a:rPr lang="fr-FR" dirty="0">
                <a:solidFill>
                  <a:schemeClr val="bg1"/>
                </a:solidFill>
                <a:sym typeface="Wingdings"/>
              </a:rPr>
              <a:t></a:t>
            </a:r>
            <a:r>
              <a:rPr lang="fr-FR" dirty="0">
                <a:solidFill>
                  <a:schemeClr val="bg1"/>
                </a:solidFill>
              </a:rPr>
              <a:t> changement de point de vue.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185</TotalTime>
  <Words>951</Words>
  <Application>Microsoft Office PowerPoint</Application>
  <PresentationFormat>On-screen Show (4:3)</PresentationFormat>
  <Paragraphs>239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Book Antiqua</vt:lpstr>
      <vt:lpstr>Lucida Sans</vt:lpstr>
      <vt:lpstr>Wingdings</vt:lpstr>
      <vt:lpstr>Wingdings 2</vt:lpstr>
      <vt:lpstr>Wingdings 3</vt:lpstr>
      <vt:lpstr>Apex</vt:lpstr>
      <vt:lpstr>LES OUTILS DU TRADUCTEUR</vt:lpstr>
      <vt:lpstr>OUTIL #1</vt:lpstr>
      <vt:lpstr>Qu’est-ce que la transposition?</vt:lpstr>
      <vt:lpstr>        EXEMPLES</vt:lpstr>
      <vt:lpstr>La Traduction des adjectifs </vt:lpstr>
      <vt:lpstr>La Traduction de l’adverbe</vt:lpstr>
      <vt:lpstr>La Traduction du verbe</vt:lpstr>
      <vt:lpstr>OUTIL #2</vt:lpstr>
      <vt:lpstr>Qu’est-ce que la modulation?</vt:lpstr>
      <vt:lpstr>PowerPoint Presentation</vt:lpstr>
      <vt:lpstr>La Traduction par métonymie (glissement d’un mot à l’autre)</vt:lpstr>
      <vt:lpstr>La Traduction par métonymie (glissement d’un mot à l’autre)</vt:lpstr>
      <vt:lpstr>La Traduction par changement de point de vue</vt:lpstr>
      <vt:lpstr>La Traduction par un contraire</vt:lpstr>
      <vt:lpstr>La Traduction par équivalence</vt:lpstr>
      <vt:lpstr>PowerPoint Presentation</vt:lpstr>
      <vt:lpstr>La Commutation des déterminants</vt:lpstr>
      <vt:lpstr>Le changement de nombre</vt:lpstr>
      <vt:lpstr>OUTIL #3</vt:lpstr>
      <vt:lpstr>Qu’est-ce que le chassé-croisé?</vt:lpstr>
      <vt:lpstr>Exemple</vt:lpstr>
      <vt:lpstr>PowerPoint Presentation</vt:lpstr>
      <vt:lpstr>PowerPoint Presentation</vt:lpstr>
      <vt:lpstr>OUTIL #4</vt:lpstr>
      <vt:lpstr>Qu’est-ce que l’étoffement?</vt:lpstr>
      <vt:lpstr>PowerPoint Presentation</vt:lpstr>
      <vt:lpstr>OUTIL #5</vt:lpstr>
      <vt:lpstr>Qu’est-ce que l’effacement?</vt:lpstr>
      <vt:lpstr>PowerPoint Presentation</vt:lpstr>
      <vt:lpstr>OUTIL #6</vt:lpstr>
      <vt:lpstr>Qu’est-ce que le rétablissement?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OUTILS DU TRADUCTEUR</dc:title>
  <dc:creator>Jo</dc:creator>
  <cp:lastModifiedBy>Jonathan Carre</cp:lastModifiedBy>
  <cp:revision>24</cp:revision>
  <dcterms:created xsi:type="dcterms:W3CDTF">2009-08-15T12:34:06Z</dcterms:created>
  <dcterms:modified xsi:type="dcterms:W3CDTF">2020-09-07T11:25:13Z</dcterms:modified>
</cp:coreProperties>
</file>